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285b65a6d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285b65a6d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53bef08769_5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53bef08769_5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53bef08769_5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53bef08769_5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53bef08769_5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53bef08769_5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4ca66c430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4ca66c430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382f1c73b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4382f1c73b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4ca66c430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4ca66c430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53bef08769_5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53bef08769_5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53bef08769_5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53bef08769_5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53bef08769_5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53bef08769_5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283430079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283430079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53bef08769_5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53bef08769_5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53bef08769_5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53bef08769_5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40f476d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40f476d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285b65a6d1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285b65a6d1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285b65a6d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285b65a6d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283430079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283430079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53bef08769_5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53bef08769_5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2834300792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2834300792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53bef08769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53bef08769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53bef08769_5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53bef08769_5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53bef08769_5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53bef08769_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ca66c430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4ca66c430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enutzerdefiniertes Layout">
  <p:cSld name="Benutzerdefiniertes Layout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4659"/>
            <a:ext cx="9144000" cy="514502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737574" y="4029912"/>
            <a:ext cx="78867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">
  <p:cSld name="Titel und Inhal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612238" y="1268928"/>
            <a:ext cx="78867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628650" y="1831952"/>
            <a:ext cx="7886700" cy="25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11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43433"/>
              </a:buClr>
              <a:buSzPts val="1300"/>
              <a:buFont typeface="Arial"/>
              <a:buChar char="»"/>
              <a:defRPr b="0" i="0" sz="1300" u="none" cap="none" strike="noStrike">
                <a:solidFill>
                  <a:srgbClr val="34343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Page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7" name="Google Shape;17;p3"/>
          <p:cNvSpPr txBox="1"/>
          <p:nvPr>
            <p:ph idx="11" type="ftr"/>
          </p:nvPr>
        </p:nvSpPr>
        <p:spPr>
          <a:xfrm>
            <a:off x="2789802" y="4767263"/>
            <a:ext cx="343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ctrTitle"/>
          </p:nvPr>
        </p:nvSpPr>
        <p:spPr>
          <a:xfrm>
            <a:off x="628649" y="1276560"/>
            <a:ext cx="78867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0" name="Google Shape;20;p4"/>
          <p:cNvSpPr txBox="1"/>
          <p:nvPr>
            <p:ph idx="1" type="subTitle"/>
          </p:nvPr>
        </p:nvSpPr>
        <p:spPr>
          <a:xfrm>
            <a:off x="628650" y="1831952"/>
            <a:ext cx="7886700" cy="25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4343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4343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4"/>
          <p:cNvSpPr txBox="1"/>
          <p:nvPr/>
        </p:nvSpPr>
        <p:spPr>
          <a:xfrm>
            <a:off x="506627" y="3089189"/>
            <a:ext cx="138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Page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3" name="Google Shape;23;p4"/>
          <p:cNvSpPr txBox="1"/>
          <p:nvPr>
            <p:ph idx="11" type="ftr"/>
          </p:nvPr>
        </p:nvSpPr>
        <p:spPr>
          <a:xfrm>
            <a:off x="2789802" y="4767263"/>
            <a:ext cx="343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schnittsüberschrift">
  <p:cSld name="Abschnittsüberschrif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628649" y="1276560"/>
            <a:ext cx="78867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628650" y="1831952"/>
            <a:ext cx="7886700" cy="25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11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B8B2D"/>
              </a:buClr>
              <a:buSzPts val="1300"/>
              <a:buFont typeface="Arial"/>
              <a:buChar char="»"/>
              <a:defRPr b="0" i="0" sz="1300" u="none" cap="none" strike="noStrike">
                <a:solidFill>
                  <a:srgbClr val="EB8B2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Page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8" name="Google Shape;28;p5"/>
          <p:cNvSpPr txBox="1"/>
          <p:nvPr>
            <p:ph idx="11" type="ftr"/>
          </p:nvPr>
        </p:nvSpPr>
        <p:spPr>
          <a:xfrm>
            <a:off x="2789802" y="4767263"/>
            <a:ext cx="343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ei Inhalte">
  <p:cSld name="Zwei Inhalt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628649" y="1271605"/>
            <a:ext cx="78867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628650" y="1831952"/>
            <a:ext cx="3886200" cy="25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43433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4343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2" type="body"/>
          </p:nvPr>
        </p:nvSpPr>
        <p:spPr>
          <a:xfrm>
            <a:off x="4629150" y="1831952"/>
            <a:ext cx="3886200" cy="2522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43433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4343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Page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34" name="Google Shape;34;p6"/>
          <p:cNvSpPr txBox="1"/>
          <p:nvPr>
            <p:ph idx="11" type="ftr"/>
          </p:nvPr>
        </p:nvSpPr>
        <p:spPr>
          <a:xfrm>
            <a:off x="2789802" y="4767263"/>
            <a:ext cx="343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r Titel">
  <p:cSld name="Nur Titel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/>
        </p:nvSpPr>
        <p:spPr>
          <a:xfrm>
            <a:off x="628649" y="1276560"/>
            <a:ext cx="78867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de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Mastertitelformat bearbeiten</a:t>
            </a:r>
            <a:endParaRPr sz="1100"/>
          </a:p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Page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38" name="Google Shape;38;p7"/>
          <p:cNvSpPr txBox="1"/>
          <p:nvPr>
            <p:ph idx="11" type="ftr"/>
          </p:nvPr>
        </p:nvSpPr>
        <p:spPr>
          <a:xfrm>
            <a:off x="2789802" y="4767263"/>
            <a:ext cx="343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enutzerdefiniertes Layout">
  <p:cSld name="1_Benutzerdefiniertes Layou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524"/>
            <a:ext cx="9144000" cy="5145024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er" type="blank">
  <p:cSld name="BLANK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Page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44" name="Google Shape;44;p9"/>
          <p:cNvSpPr txBox="1"/>
          <p:nvPr>
            <p:ph idx="11" type="ftr"/>
          </p:nvPr>
        </p:nvSpPr>
        <p:spPr>
          <a:xfrm>
            <a:off x="2789802" y="4767263"/>
            <a:ext cx="343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Leer">
  <p:cSld name="1_Le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34343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34343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34343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34343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34343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34343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34343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34343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34343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47" name="Google Shape;47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11" y="3052"/>
            <a:ext cx="9157088" cy="5152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3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705" y="0"/>
            <a:ext cx="9138589" cy="514807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Page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8" name="Google Shape;8;p1"/>
          <p:cNvSpPr txBox="1"/>
          <p:nvPr>
            <p:ph idx="11" type="ftr"/>
          </p:nvPr>
        </p:nvSpPr>
        <p:spPr>
          <a:xfrm>
            <a:off x="2789802" y="4767263"/>
            <a:ext cx="343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Relationship Id="rId4" Type="http://schemas.openxmlformats.org/officeDocument/2006/relationships/image" Target="../media/image25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Relationship Id="rId5" Type="http://schemas.openxmlformats.org/officeDocument/2006/relationships/image" Target="../media/image28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Relationship Id="rId4" Type="http://schemas.openxmlformats.org/officeDocument/2006/relationships/image" Target="../media/image32.png"/><Relationship Id="rId5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4.png"/><Relationship Id="rId4" Type="http://schemas.openxmlformats.org/officeDocument/2006/relationships/image" Target="../media/image36.png"/><Relationship Id="rId5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Relationship Id="rId4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5" Type="http://schemas.openxmlformats.org/officeDocument/2006/relationships/image" Target="../media/image33.png"/><Relationship Id="rId6" Type="http://schemas.openxmlformats.org/officeDocument/2006/relationships/image" Target="../media/image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5" Type="http://schemas.openxmlformats.org/officeDocument/2006/relationships/image" Target="../media/image33.png"/><Relationship Id="rId6" Type="http://schemas.openxmlformats.org/officeDocument/2006/relationships/image" Target="../media/image35.png"/><Relationship Id="rId7" Type="http://schemas.openxmlformats.org/officeDocument/2006/relationships/image" Target="../media/image5.png"/><Relationship Id="rId8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type="ctrTitle"/>
          </p:nvPr>
        </p:nvSpPr>
        <p:spPr>
          <a:xfrm>
            <a:off x="628649" y="1276560"/>
            <a:ext cx="7886700" cy="3639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Versuch 7 - Torsionspendel</a:t>
            </a:r>
            <a:endParaRPr/>
          </a:p>
        </p:txBody>
      </p:sp>
      <p:sp>
        <p:nvSpPr>
          <p:cNvPr id="57" name="Google Shape;57;p12"/>
          <p:cNvSpPr txBox="1"/>
          <p:nvPr>
            <p:ph idx="1" type="subTitle"/>
          </p:nvPr>
        </p:nvSpPr>
        <p:spPr>
          <a:xfrm>
            <a:off x="628650" y="1831952"/>
            <a:ext cx="7886700" cy="2521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de"/>
              <a:t>von Robin Hoffmann und Arik Bürkle</a:t>
            </a:r>
            <a:endParaRPr/>
          </a:p>
        </p:txBody>
      </p:sp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Page </a:t>
            </a: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063" y="95525"/>
            <a:ext cx="7009877" cy="426654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063" y="95525"/>
            <a:ext cx="7009877" cy="426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 title="[0,0,0,&quot;https://www.codecogs.com/eqnedit.php?latex=%5Cbeta%20_1%3D%200%2C168(1)s%5E%7B-1%7D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708500"/>
            <a:ext cx="1409325" cy="217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 title="[0,0,0,&quot;https://www.codecogs.com/eqnedit.php?latex=%5Comega_1%20%3D5%2C3509(3)s%5E%7B-1%7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890925"/>
            <a:ext cx="1520490" cy="2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44" name="Google Shape;144;p22" title="[0,0,0,&quot;https://www.codecogs.com/eqnedit.php?latex=%5CRightarrow%20%5Comega_%7B%5Cbeta1%7D%20%3D%205%2C383(3)s%5E%7B-1%7D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4850" y="708499"/>
            <a:ext cx="1718809" cy="2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526" y="75000"/>
            <a:ext cx="7170952" cy="435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526" y="75000"/>
            <a:ext cx="7170952" cy="435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 title="[0,0,0,&quot;https://www.codecogs.com/eqnedit.php?latex=%5Cbeta_2%20%3D%200%2C86351(3)s%5E%7B-1%7D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1600" y="787275"/>
            <a:ext cx="1967501" cy="26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 title="[0,0,0,&quot;https://www.codecogs.com/eqnedit.php?latex=%5Comega_2%20%3D5%2C2862(3)%20s%5E%7B-1%7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7600" y="2870600"/>
            <a:ext cx="1868798" cy="26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61" name="Google Shape;161;p24" title="[0,0,0,&quot;https://www.codecogs.com/eqnedit.php?latex=%5CRightarrow%20%5Comega_%7B%5Cbeta2%7D%20%3D%205%2C3163(2)s%5E%7B-1%7D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9875" y="787269"/>
            <a:ext cx="2228090" cy="26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 sz="2000">
                <a:solidFill>
                  <a:schemeClr val="dk1"/>
                </a:solidFill>
              </a:rPr>
              <a:t>Erzwungene</a:t>
            </a:r>
            <a:r>
              <a:rPr b="1" lang="de" sz="2000">
                <a:solidFill>
                  <a:schemeClr val="dk1"/>
                </a:solidFill>
              </a:rPr>
              <a:t> Schwingung </a:t>
            </a:r>
            <a:endParaRPr b="1" sz="2000"/>
          </a:p>
        </p:txBody>
      </p:sp>
      <p:sp>
        <p:nvSpPr>
          <p:cNvPr id="167" name="Google Shape;167;p25"/>
          <p:cNvSpPr txBox="1"/>
          <p:nvPr/>
        </p:nvSpPr>
        <p:spPr>
          <a:xfrm>
            <a:off x="311700" y="1073475"/>
            <a:ext cx="8206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</a:rPr>
              <a:t>Das Pendel wird angeregt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</a:rPr>
              <a:t>Dadurch entstehende </a:t>
            </a:r>
            <a:r>
              <a:rPr lang="de" sz="1800">
                <a:solidFill>
                  <a:schemeClr val="dk1"/>
                </a:solidFill>
              </a:rPr>
              <a:t>Partikuläre</a:t>
            </a:r>
            <a:r>
              <a:rPr lang="de" sz="1800">
                <a:solidFill>
                  <a:schemeClr val="dk1"/>
                </a:solidFill>
              </a:rPr>
              <a:t> Lösung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</a:rPr>
              <a:t> 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</a:rPr>
              <a:t>mit dem  Dämpfungsmaß  			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</a:rPr>
              <a:t>und 	dem </a:t>
            </a:r>
            <a:r>
              <a:rPr lang="de" sz="1800">
                <a:solidFill>
                  <a:schemeClr val="dk1"/>
                </a:solidFill>
              </a:rPr>
              <a:t>Frequenzverhältnis</a:t>
            </a:r>
            <a:r>
              <a:rPr lang="de" sz="1800">
                <a:solidFill>
                  <a:schemeClr val="dk1"/>
                </a:solidFill>
              </a:rPr>
              <a:t>  			 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68" name="Google Shape;168;p25" title="[0,0,0,&quot;https://www.codecogs.com/eqnedit.php?latex=%20%5CPhi_s%20%3D%20A%20cos%20(%5COmega%20t%20%2B%5Calpha%20)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7875" y="1742329"/>
            <a:ext cx="1762275" cy="22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 title="[0,0,0,&quot;https://www.codecogs.com/eqnedit.php?latex=%20%5Calpha%20%3Darctan%20%5C(%5Cfrac%20%7B2d%5Ceta%20%7D%7B1-%5Ceta%20%5E2%7D%5C)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5550" y="2159675"/>
            <a:ext cx="2080154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 title="[0,0,0,&quot;https://www.codecogs.com/eqnedit.php?latex=%20d%20%3D%20%5Cfrac%20%7B%5Cbeta%20%7D%7B%5Comega_0%7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6150" y="2943825"/>
            <a:ext cx="74640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 title="[0,0,0,&quot;https://www.codecogs.com/eqnedit.php?latex=%20%5Ceta%20%3D%20%5Cfrac%20%7B%5COmega%7D%7B%7B%5Comega_0%20%7D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99150" y="3517913"/>
            <a:ext cx="746400" cy="570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5" title="[0,0,0,&quot;https://www.codecogs.com/eqnedit.php?latex=%20A%20~%5Cpropto%20V%3D%20%20%5Cfrac%20%7B1%7D%7B%5Csqrt%20%7B(1-%5Ceta%5E2)%5E2%2B4%20d%5E2%20%5Ceta%5E2%7D%7D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1600" y="2132413"/>
            <a:ext cx="2990949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 title="[0,0,0,&quot;https://www.codecogs.com/eqnedit.php?latex=%5Cddot%7B%5CPhi%7D%2B2%5Cbeta%5Cdot%7B%5CPhi%7D%2B%5Comega_0%20%5CPhi%3D%20D_0%20cos%20(%5COmega%20t)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29050" y="1152727"/>
            <a:ext cx="2304958" cy="22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913" y="38750"/>
            <a:ext cx="7260177" cy="436065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650" y="58125"/>
            <a:ext cx="7079148" cy="432404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688" y="58125"/>
            <a:ext cx="7088625" cy="43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8" title="[0,0,0,&quot;https://www.codecogs.com/eqnedit.php?latex=d_%7B1fit%7D%20%3D0%2C0314(6)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6625" y="573332"/>
            <a:ext cx="1619826" cy="2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8" title="[0,0,0,&quot;https://www.codecogs.com/eqnedit.php?latex=d_1%20%3D%200%2C03131(5)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6625" y="1152475"/>
            <a:ext cx="1564639" cy="2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512" y="48425"/>
            <a:ext cx="7146974" cy="432877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213" y="38750"/>
            <a:ext cx="7203573" cy="436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0" title="[0,0,0,&quot;https://www.codecogs.com/eqnedit.php?latex=%20d_2%20%3D%200%2C16033(5)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8150" y="525183"/>
            <a:ext cx="1615175" cy="2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0" title="[0,0,0,&quot;https://www.codecogs.com/eqnedit.php?latex=d_%7B2fit%7D%3D0%2C154(2)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7038" y="1213675"/>
            <a:ext cx="1557397" cy="2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/>
              <a:t>Table of content</a:t>
            </a:r>
            <a:endParaRPr b="1" sz="2000"/>
          </a:p>
        </p:txBody>
      </p:sp>
      <p:sp>
        <p:nvSpPr>
          <p:cNvPr id="64" name="Google Shape;64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sz="1800"/>
              <a:t>Unsicherheiten</a:t>
            </a:r>
            <a:r>
              <a:rPr lang="de" sz="1800"/>
              <a:t> 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sz="1800"/>
              <a:t>Torsionspendel 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sz="1800"/>
              <a:t>Gedämpftes Pendel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sz="1800"/>
              <a:t>Erzwungene Schwingung 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5" name="Google Shape;6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875" y="0"/>
            <a:ext cx="7158252" cy="43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638" y="94250"/>
            <a:ext cx="6966724" cy="4261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2" title="[0,0,0,&quot;https://www.codecogs.com/eqnedit.php?latex=d_%7B2fit%7D%3D%200%2C16(5)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4450" y="1950475"/>
            <a:ext cx="1336051" cy="2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Fragen?</a:t>
            </a:r>
            <a:endParaRPr/>
          </a:p>
        </p:txBody>
      </p:sp>
      <p:sp>
        <p:nvSpPr>
          <p:cNvPr id="232" name="Google Shape;232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/>
              <a:t>Sources</a:t>
            </a:r>
            <a:endParaRPr b="1" sz="2000"/>
          </a:p>
        </p:txBody>
      </p:sp>
      <p:sp>
        <p:nvSpPr>
          <p:cNvPr id="244" name="Google Shape;244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sz="1200"/>
              <a:t>https://www.wiredsense.com/tutorial/the-michelson-interferometer-a-laser-lab-alignment-guide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sz="1200"/>
              <a:t>https://de.wikipedia.org/wiki/Optisches_Glas</a:t>
            </a:r>
            <a:endParaRPr/>
          </a:p>
        </p:txBody>
      </p:sp>
      <p:sp>
        <p:nvSpPr>
          <p:cNvPr id="245" name="Google Shape;24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de" sz="2000">
                <a:solidFill>
                  <a:schemeClr val="dk1"/>
                </a:solidFill>
              </a:rPr>
              <a:t>Fehlerrechnung - Theorie der Unsicherheiten</a:t>
            </a:r>
            <a:endParaRPr b="1" sz="2000"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800">
                <a:solidFill>
                  <a:schemeClr val="dk1"/>
                </a:solidFill>
              </a:rPr>
              <a:t>Jede Beobachtungsgröße hat einen entsprechenden Fehler. Diese Fehler pflanzen sich durch alle Berechnungen hindurch fort.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800">
                <a:solidFill>
                  <a:schemeClr val="dk1"/>
                </a:solidFill>
              </a:rPr>
              <a:t>Für dieses Experiment werden die Fehler mit der Gauß-Error-Propagation über ein Python-Skript berechnet.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800">
                <a:solidFill>
                  <a:schemeClr val="dk1"/>
                </a:solidFill>
              </a:rPr>
              <a:t>Anpassungsfunktionen haben ebenfalls einen entsprechenden Fehler, der damit zusammenhängt, wie gut der Graph die Datenpunkte beschreibt.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2" name="Google Shape;7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/>
              <a:t> Torsionspendel</a:t>
            </a:r>
            <a:endParaRPr b="1" sz="2000"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0238" y="969913"/>
            <a:ext cx="6410325" cy="33051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/>
              <a:t> Torsionspendel</a:t>
            </a:r>
            <a:endParaRPr b="1" sz="2000"/>
          </a:p>
        </p:txBody>
      </p:sp>
      <p:sp>
        <p:nvSpPr>
          <p:cNvPr id="85" name="Google Shape;85;p16"/>
          <p:cNvSpPr txBox="1"/>
          <p:nvPr/>
        </p:nvSpPr>
        <p:spPr>
          <a:xfrm>
            <a:off x="311700" y="1100438"/>
            <a:ext cx="3217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</a:rPr>
              <a:t>Ungedämpfte Schwingung 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</a:rPr>
              <a:t>mit 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86" name="Google Shape;86;p16" title="[0,0,0,&quot;https://www.codecogs.com/eqnedit.php?latex=%5Cddot%7B%5CPhi%7D%3D%20-%5Comega%20%5E2%20%5CPhi%20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950" y="1520775"/>
            <a:ext cx="916566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 title="[0,0,0,&quot;https://www.codecogs.com/eqnedit.php?latex=%5Comega%5E2%20%3D%20%5Cfrac%7BD%5E*%7D%7BJ%7D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125" y="1972875"/>
            <a:ext cx="721300" cy="40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 title="[0,0,0,&quot;https://www.codecogs.com/eqnedit.php?latex=%20%5CRightarrow%20%5CPhi%20(t)%20%3D%20Acos(%5Comega%20t)%2B%20B%20sin(%5Comega%20t)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5" y="3554875"/>
            <a:ext cx="3447926" cy="26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3625" y="136200"/>
            <a:ext cx="3168899" cy="422522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50" y="88827"/>
            <a:ext cx="3550177" cy="2169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12" y="88838"/>
            <a:ext cx="3550163" cy="216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350" y="2257964"/>
            <a:ext cx="3602675" cy="2169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5750" y="2257963"/>
            <a:ext cx="3602675" cy="216913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50" y="88827"/>
            <a:ext cx="3550177" cy="2169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12" y="88838"/>
            <a:ext cx="3550163" cy="216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350" y="2257964"/>
            <a:ext cx="3602675" cy="2169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5750" y="2257963"/>
            <a:ext cx="3602675" cy="2169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 title="[0,0,0,&quot;https://www.codecogs.com/eqnedit.php?latex=%20%5Comega_0%20%3D%205%2C3860(2)s%5E%7B-1%7D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34500" y="4618975"/>
            <a:ext cx="1917851" cy="27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 title="[0,0,0,&quot;https://www.codecogs.com/eqnedit.php?latex=%20T_0%3D%201%2C6658(4)s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13385" y="4618984"/>
            <a:ext cx="1862482" cy="27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226" y="38750"/>
            <a:ext cx="7295552" cy="438795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/>
              <a:t> Gedämpfte Schwingung </a:t>
            </a:r>
            <a:endParaRPr b="1" sz="2000"/>
          </a:p>
        </p:txBody>
      </p:sp>
      <p:sp>
        <p:nvSpPr>
          <p:cNvPr id="122" name="Google Shape;122;p20"/>
          <p:cNvSpPr txBox="1"/>
          <p:nvPr/>
        </p:nvSpPr>
        <p:spPr>
          <a:xfrm>
            <a:off x="311700" y="1073475"/>
            <a:ext cx="8356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</a:rPr>
              <a:t>Die Dämpfung ist abhängig von der Rotations</a:t>
            </a:r>
            <a:r>
              <a:rPr lang="de" sz="1800">
                <a:solidFill>
                  <a:schemeClr val="dk1"/>
                </a:solidFill>
              </a:rPr>
              <a:t>geschwindigkeit:</a:t>
            </a:r>
            <a:r>
              <a:rPr lang="de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</a:rPr>
              <a:t>Schwingfall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</a:rPr>
              <a:t>aperiodischer Grenzfall: 			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</a:rPr>
              <a:t>Kriechfall: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</a:rPr>
              <a:t>Lösung im Schwingfall: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23" name="Google Shape;123;p20" title="[0,0,0,&quot;https://www.codecogs.com/eqnedit.php?latex=%20%5Cbeta%5E2%20-%5Comega_0%20%5E2%20%3C0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4150" y="2018825"/>
            <a:ext cx="853257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 title="[0,0,0,&quot;https://www.codecogs.com/eqnedit.php?latex=%20%5Cbeta%5E2%20-%5Comega_0%20%5E2%20%3D0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3800" y="2313600"/>
            <a:ext cx="853257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 title="[0,0,0,&quot;https://www.codecogs.com/eqnedit.php?latex=%20%5Cbeta%5E2%20-%5Comega_0%20%5E2%20%3E0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0800" y="2571750"/>
            <a:ext cx="853257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 title="[0,0,0,&quot;https://www.codecogs.com/eqnedit.php?latex=%20%5CPhi%20(t)%20%3D%20e%5E%7B-%5Cbeta%20t%7D%20%5Ccdot%20%5BA%20cos%20(%5Comega%20t)%20%2BB%20sin%20(%5Comega%20t)%5D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7075" y="3147125"/>
            <a:ext cx="2490982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 title="[0,0,0,&quot;https://www.codecogs.com/eqnedit.php?latex=%5CRightarrow%20%5Comega%5E2%20%3D%20%5Comega_0%20%5E2%20-%20%5Cbeta%5E2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81500" y="1997649"/>
            <a:ext cx="115454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 title="[0,0,0,&quot;https://www.codecogs.com/eqnedit.php?latex=%20%5Cddot%7B%5CPhi%7D%20%2B2%5Cbeta%20%5Cdot%7B%5CPhi%7D%20%2B%20%5Comega_0%5E2%20%5CPhi%20%3D0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3725" y="1574925"/>
            <a:ext cx="1356159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-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